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4" d="100"/>
          <a:sy n="44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4192" y="3435928"/>
            <a:ext cx="7239000" cy="1444625"/>
          </a:xfrm>
        </p:spPr>
        <p:txBody>
          <a:bodyPr/>
          <a:lstStyle/>
          <a:p>
            <a:pPr eaLnBrk="1" hangingPunct="1"/>
            <a:r>
              <a:rPr lang="en-US" altLang="en-US" sz="4800" dirty="0"/>
              <a:t>Contemporary Issues in Human Biology</a:t>
            </a:r>
            <a:br>
              <a:rPr lang="en-US" altLang="en-US" sz="4800" dirty="0"/>
            </a:br>
            <a:br>
              <a:rPr lang="en-US" altLang="en-US" sz="4800" dirty="0"/>
            </a:br>
            <a:br>
              <a:rPr lang="en-US" altLang="en-US" sz="4800" dirty="0"/>
            </a:br>
            <a:r>
              <a:rPr lang="en-US" altLang="en-US" sz="4800" dirty="0"/>
              <a:t> Anatomy and Physiology</a:t>
            </a:r>
          </a:p>
        </p:txBody>
      </p:sp>
    </p:spTree>
    <p:extLst>
      <p:ext uri="{BB962C8B-B14F-4D97-AF65-F5344CB8AC3E}">
        <p14:creationId xmlns:p14="http://schemas.microsoft.com/office/powerpoint/2010/main" val="3200404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13510" y="631768"/>
            <a:ext cx="84582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400" dirty="0">
                <a:cs typeface="Times New Roman" panose="02020603050405020304" pitchFamily="18" charset="0"/>
              </a:rPr>
              <a:t>Body Cavities</a:t>
            </a:r>
            <a:br>
              <a:rPr lang="en-US" altLang="en-US" sz="4400" dirty="0">
                <a:cs typeface="Times New Roman" panose="02020603050405020304" pitchFamily="18" charset="0"/>
              </a:rPr>
            </a:br>
            <a:r>
              <a:rPr lang="en-US" altLang="en-US" sz="4400" dirty="0">
                <a:cs typeface="Times New Roman" panose="02020603050405020304" pitchFamily="18" charset="0"/>
              </a:rPr>
              <a:t>Five cavities in the human body 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3510" y="2324793"/>
            <a:ext cx="8229600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3200" dirty="0">
                <a:cs typeface="Times New Roman" panose="02020603050405020304" pitchFamily="18" charset="0"/>
              </a:rPr>
              <a:t>Cranial cavity</a:t>
            </a:r>
            <a:r>
              <a:rPr lang="en-US" altLang="en-US" sz="3200" b="1" dirty="0"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cs typeface="Times New Roman" panose="02020603050405020304" pitchFamily="18" charset="0"/>
              </a:rPr>
              <a:t>(brain)</a:t>
            </a:r>
            <a:endParaRPr lang="en-US" altLang="en-US" sz="3200" b="1" dirty="0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3200" dirty="0">
                <a:cs typeface="Times New Roman" panose="02020603050405020304" pitchFamily="18" charset="0"/>
              </a:rPr>
              <a:t>Spinal Cavity </a:t>
            </a:r>
            <a:r>
              <a:rPr lang="en-US" altLang="en-US" sz="2800" dirty="0">
                <a:cs typeface="Times New Roman" panose="02020603050405020304" pitchFamily="18" charset="0"/>
              </a:rPr>
              <a:t>(spinal cord)</a:t>
            </a:r>
          </a:p>
          <a:p>
            <a:pPr eaLnBrk="1" hangingPunct="1"/>
            <a:r>
              <a:rPr lang="en-US" altLang="en-US" sz="3200" dirty="0">
                <a:cs typeface="Times New Roman" panose="02020603050405020304" pitchFamily="18" charset="0"/>
              </a:rPr>
              <a:t>Thoracic Cavity </a:t>
            </a:r>
            <a:r>
              <a:rPr lang="en-US" altLang="en-US" sz="2800" dirty="0">
                <a:cs typeface="Times New Roman" panose="02020603050405020304" pitchFamily="18" charset="0"/>
              </a:rPr>
              <a:t>(chest area)</a:t>
            </a:r>
          </a:p>
          <a:p>
            <a:pPr eaLnBrk="1" hangingPunct="1"/>
            <a:r>
              <a:rPr lang="en-US" altLang="en-US" sz="3200" dirty="0">
                <a:cs typeface="Times New Roman" panose="02020603050405020304" pitchFamily="18" charset="0"/>
              </a:rPr>
              <a:t>Abdominal Cavity  </a:t>
            </a:r>
            <a:r>
              <a:rPr lang="en-US" altLang="en-US" sz="2800" dirty="0">
                <a:cs typeface="Times New Roman" panose="02020603050405020304" pitchFamily="18" charset="0"/>
              </a:rPr>
              <a:t>(stomach/intestines)</a:t>
            </a:r>
          </a:p>
          <a:p>
            <a:pPr eaLnBrk="1" hangingPunct="1"/>
            <a:r>
              <a:rPr lang="en-US" altLang="en-US" sz="3200" dirty="0">
                <a:cs typeface="Times New Roman" panose="02020603050405020304" pitchFamily="18" charset="0"/>
              </a:rPr>
              <a:t>Pelvic Cavity </a:t>
            </a:r>
            <a:r>
              <a:rPr lang="en-US" altLang="en-US" sz="2800" dirty="0">
                <a:cs typeface="Times New Roman" panose="02020603050405020304" pitchFamily="18" charset="0"/>
              </a:rPr>
              <a:t>(within the pelvic bones)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(Abdominal &amp; pelvic cavities are subdivided)</a:t>
            </a:r>
            <a:endParaRPr lang="en-US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55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43989" y="588818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altLang="en-US" sz="4400" dirty="0"/>
              <a:t>Body Regions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8666" y="207264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cs typeface="Times New Roman" panose="02020603050405020304" pitchFamily="18" charset="0"/>
              </a:rPr>
              <a:t>RUQ – right upper quadrant</a:t>
            </a:r>
          </a:p>
          <a:p>
            <a:pPr eaLnBrk="1" hangingPunct="1"/>
            <a:r>
              <a:rPr lang="en-US" altLang="en-US" sz="3600" dirty="0">
                <a:cs typeface="Times New Roman" panose="02020603050405020304" pitchFamily="18" charset="0"/>
              </a:rPr>
              <a:t> RLQ – right lower quadrant</a:t>
            </a:r>
          </a:p>
          <a:p>
            <a:pPr eaLnBrk="1" hangingPunct="1"/>
            <a:r>
              <a:rPr lang="en-US" altLang="en-US" sz="3600" dirty="0">
                <a:cs typeface="Times New Roman" panose="02020603050405020304" pitchFamily="18" charset="0"/>
              </a:rPr>
              <a:t> LUQ – left upper quadrant</a:t>
            </a:r>
          </a:p>
          <a:p>
            <a:pPr eaLnBrk="1" hangingPunct="1"/>
            <a:r>
              <a:rPr lang="en-US" altLang="en-US" sz="3600" dirty="0">
                <a:cs typeface="Times New Roman" panose="02020603050405020304" pitchFamily="18" charset="0"/>
              </a:rPr>
              <a:t> LLQ – left lower quadrant</a:t>
            </a:r>
            <a:endParaRPr lang="en-US" alt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91545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59873" y="554182"/>
            <a:ext cx="7313613" cy="1143000"/>
          </a:xfrm>
        </p:spPr>
        <p:txBody>
          <a:bodyPr/>
          <a:lstStyle/>
          <a:p>
            <a:pPr algn="ctr" eaLnBrk="1" hangingPunct="1"/>
            <a:r>
              <a:rPr lang="en-US" altLang="en-US" sz="4400" dirty="0">
                <a:cs typeface="Times New Roman" panose="02020603050405020304" pitchFamily="18" charset="0"/>
              </a:rPr>
              <a:t>Heredity</a:t>
            </a:r>
            <a:r>
              <a:rPr lang="en-US" altLang="en-US" sz="4400" dirty="0"/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1273" y="1771997"/>
            <a:ext cx="8077200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3200" dirty="0">
                <a:cs typeface="Times New Roman" panose="02020603050405020304" pitchFamily="18" charset="0"/>
              </a:rPr>
              <a:t>The passing on of cellular information that determines the characteristics of an individual through chromosomes </a:t>
            </a:r>
            <a:endParaRPr lang="en-US" altLang="en-US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altLang="en-US" sz="3200" dirty="0">
                <a:cs typeface="Times New Roman" panose="02020603050405020304" pitchFamily="18" charset="0"/>
              </a:rPr>
              <a:t>Chromosomes – contains the genes (100,000s) that determines the persons general human and individual traits e.g. blood type, hair color, height. </a:t>
            </a:r>
          </a:p>
          <a:p>
            <a:pPr eaLnBrk="1" hangingPunct="1"/>
            <a:r>
              <a:rPr lang="en-US" altLang="en-US" sz="3200" dirty="0">
                <a:cs typeface="Times New Roman" panose="02020603050405020304" pitchFamily="18" charset="0"/>
              </a:rPr>
              <a:t>Some diseases are inherited. 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40793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09949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altLang="en-US" sz="4400" dirty="0">
                <a:cs typeface="Times New Roman" panose="02020603050405020304" pitchFamily="18" charset="0"/>
              </a:rPr>
              <a:t>BASIC ORGANIZATION</a:t>
            </a:r>
            <a:r>
              <a:rPr lang="en-US" altLang="en-US" sz="4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801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4865" y="369916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altLang="en-US" sz="4400" dirty="0"/>
              <a:t>Four basic properties of life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8557" y="1741516"/>
            <a:ext cx="7772400" cy="41148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500" u="sng">
                <a:cs typeface="Times New Roman" panose="02020603050405020304" pitchFamily="18" charset="0"/>
              </a:rPr>
              <a:t>Reception</a:t>
            </a:r>
            <a:r>
              <a:rPr lang="en-US" altLang="en-US" sz="2500">
                <a:cs typeface="Times New Roman" panose="02020603050405020304" pitchFamily="18" charset="0"/>
              </a:rPr>
              <a:t>  - the ability of an organism to control its actions and respond to changes in the environment.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u="sng">
                <a:cs typeface="Times New Roman" panose="02020603050405020304" pitchFamily="18" charset="0"/>
              </a:rPr>
              <a:t>Metabolism</a:t>
            </a:r>
            <a:r>
              <a:rPr lang="en-US" altLang="en-US" sz="2500">
                <a:cs typeface="Times New Roman" panose="02020603050405020304" pitchFamily="18" charset="0"/>
              </a:rPr>
              <a:t> – the process of taking in &amp; using nutrients to produce energy &amp; growth e.g. protein for muscles &amp; carbohydrates for energy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u="sng">
                <a:cs typeface="Times New Roman" panose="02020603050405020304" pitchFamily="18" charset="0"/>
              </a:rPr>
              <a:t>Reproduction</a:t>
            </a:r>
            <a:r>
              <a:rPr lang="en-US" altLang="en-US" sz="2500">
                <a:cs typeface="Times New Roman" panose="02020603050405020304" pitchFamily="18" charset="0"/>
              </a:rPr>
              <a:t> – the ability to produce offspring to continue the species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u="sng">
                <a:cs typeface="Times New Roman" panose="02020603050405020304" pitchFamily="18" charset="0"/>
              </a:rPr>
              <a:t>Organization</a:t>
            </a:r>
            <a:r>
              <a:rPr lang="en-US" altLang="en-US" sz="2500">
                <a:cs typeface="Times New Roman" panose="02020603050405020304" pitchFamily="18" charset="0"/>
              </a:rPr>
              <a:t> – how different organs perform its function e.g. heart – 2 sides double pump (special heart cells &amp; tissue); lungs – for respiration (exchange of gases CO2 &amp; O2) again special cells &amp; tissues</a:t>
            </a:r>
            <a:endParaRPr lang="en-US" altLang="en-US" sz="25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0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4400">
                <a:cs typeface="Times New Roman" panose="02020603050405020304" pitchFamily="18" charset="0"/>
              </a:rPr>
              <a:t>Anatomy and Physiology</a:t>
            </a:r>
            <a:r>
              <a:rPr lang="en-US" altLang="en-US" sz="4400"/>
              <a:t>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3200" u="sng">
                <a:cs typeface="Times New Roman" panose="02020603050405020304" pitchFamily="18" charset="0"/>
              </a:rPr>
              <a:t>Anatomy</a:t>
            </a:r>
            <a:r>
              <a:rPr lang="en-US" altLang="en-US" sz="3200">
                <a:cs typeface="Times New Roman" panose="02020603050405020304" pitchFamily="18" charset="0"/>
              </a:rPr>
              <a:t> – the study of structure &amp; their location e.g. bone, muscle, nerves etc.</a:t>
            </a:r>
            <a:r>
              <a:rPr lang="en-US" altLang="en-US" sz="320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3200"/>
          </a:p>
          <a:p>
            <a:pPr eaLnBrk="1" hangingPunct="1"/>
            <a:r>
              <a:rPr lang="en-US" altLang="en-US" sz="3200" u="sng">
                <a:cs typeface="Times New Roman" panose="02020603050405020304" pitchFamily="18" charset="0"/>
              </a:rPr>
              <a:t>Physiology </a:t>
            </a:r>
            <a:r>
              <a:rPr lang="en-US" altLang="en-US" sz="3200">
                <a:cs typeface="Times New Roman" panose="02020603050405020304" pitchFamily="18" charset="0"/>
              </a:rPr>
              <a:t>– the study of how the body works, functions; e.g. muscles, nerves, kidneys, liver, stomach, brain, etc</a:t>
            </a:r>
            <a:r>
              <a:rPr lang="en-US" altLang="en-US" sz="32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371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400">
                <a:cs typeface="Times New Roman" panose="02020603050405020304" pitchFamily="18" charset="0"/>
              </a:rPr>
              <a:t>Structure</a:t>
            </a:r>
            <a:br>
              <a:rPr lang="en-US" altLang="en-US" sz="4400">
                <a:cs typeface="Times New Roman" panose="02020603050405020304" pitchFamily="18" charset="0"/>
              </a:rPr>
            </a:br>
            <a:r>
              <a:rPr lang="en-US" altLang="en-US" sz="4400">
                <a:cs typeface="Times New Roman" panose="02020603050405020304" pitchFamily="18" charset="0"/>
              </a:rPr>
              <a:t> Organized on Four Levels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Atoms – basic unit of life</a:t>
            </a:r>
          </a:p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Cells </a:t>
            </a:r>
          </a:p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Tissue – groups of specialized cells </a:t>
            </a:r>
          </a:p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Organs – Tissues combine to form organ</a:t>
            </a:r>
          </a:p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Systems - consist of organs that work together</a:t>
            </a:r>
            <a:endParaRPr lang="en-US" altLang="en-US" sz="32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53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31916" y="3048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altLang="en-US" sz="4400" dirty="0"/>
              <a:t>Function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8185" y="1447800"/>
            <a:ext cx="7772400" cy="4953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 dirty="0">
                <a:cs typeface="Times New Roman" panose="02020603050405020304" pitchFamily="18" charset="0"/>
              </a:rPr>
              <a:t>Homeostasis – to maintain a state of balance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Balance of fluids, oxygen, temperature, nutrients, electrolytes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electrolytes - compounds made of charged particles called 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ions can conduct electrical current in water (cytoplasm)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cation  has a positive charge e.g. K</a:t>
            </a:r>
            <a:r>
              <a:rPr lang="en-US" altLang="en-US" sz="2800" baseline="30000" dirty="0">
                <a:cs typeface="Times New Roman" panose="02020603050405020304" pitchFamily="18" charset="0"/>
              </a:rPr>
              <a:t>+</a:t>
            </a:r>
            <a:r>
              <a:rPr lang="en-US" altLang="en-US" sz="2800" dirty="0">
                <a:cs typeface="Times New Roman" panose="02020603050405020304" pitchFamily="18" charset="0"/>
              </a:rPr>
              <a:t>, Na</a:t>
            </a:r>
            <a:r>
              <a:rPr lang="en-US" altLang="en-US" sz="2800" baseline="30000" dirty="0">
                <a:cs typeface="Times New Roman" panose="02020603050405020304" pitchFamily="18" charset="0"/>
              </a:rPr>
              <a:t>+</a:t>
            </a:r>
            <a:r>
              <a:rPr lang="en-US" altLang="en-US" sz="2800" dirty="0">
                <a:cs typeface="Times New Roman" panose="02020603050405020304" pitchFamily="18" charset="0"/>
              </a:rPr>
              <a:t>, Ca</a:t>
            </a:r>
            <a:r>
              <a:rPr lang="en-US" altLang="en-US" sz="2800" baseline="30000" dirty="0">
                <a:cs typeface="Times New Roman" panose="02020603050405020304" pitchFamily="18" charset="0"/>
              </a:rPr>
              <a:t>++</a:t>
            </a:r>
            <a:r>
              <a:rPr lang="en-US" altLang="en-US" sz="2800" dirty="0">
                <a:cs typeface="Times New Roman" panose="02020603050405020304" pitchFamily="18" charset="0"/>
              </a:rPr>
              <a:t>,  Mg</a:t>
            </a:r>
            <a:r>
              <a:rPr lang="en-US" altLang="en-US" sz="2800" baseline="30000" dirty="0">
                <a:cs typeface="Times New Roman" panose="02020603050405020304" pitchFamily="18" charset="0"/>
              </a:rPr>
              <a:t>++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anion has a negative charge e.g. Cl</a:t>
            </a:r>
            <a:r>
              <a:rPr lang="en-US" altLang="en-US" sz="2800" baseline="50000" dirty="0">
                <a:cs typeface="Times New Roman" panose="02020603050405020304" pitchFamily="18" charset="0"/>
              </a:rPr>
              <a:t>-</a:t>
            </a:r>
            <a:r>
              <a:rPr lang="en-US" altLang="en-US" sz="2800" dirty="0">
                <a:cs typeface="Times New Roman" panose="02020603050405020304" pitchFamily="18" charset="0"/>
              </a:rPr>
              <a:t>, SO4</a:t>
            </a:r>
            <a:r>
              <a:rPr lang="en-US" altLang="en-US" sz="2800" baseline="50000" dirty="0">
                <a:cs typeface="Times New Roman" panose="02020603050405020304" pitchFamily="18" charset="0"/>
              </a:rPr>
              <a:t>--</a:t>
            </a:r>
            <a:r>
              <a:rPr lang="en-US" altLang="en-US" sz="2800" dirty="0">
                <a:cs typeface="Times New Roman" panose="02020603050405020304" pitchFamily="18" charset="0"/>
              </a:rPr>
              <a:t>, HC03</a:t>
            </a:r>
            <a:r>
              <a:rPr lang="en-US" altLang="en-US" sz="2800" baseline="50000" dirty="0">
                <a:cs typeface="Times New Roman" panose="02020603050405020304" pitchFamily="18" charset="0"/>
              </a:rPr>
              <a:t>-</a:t>
            </a:r>
            <a:r>
              <a:rPr lang="en-US" altLang="en-US" sz="2800" dirty="0">
                <a:cs typeface="Times New Roman" panose="02020603050405020304" pitchFamily="18" charset="0"/>
              </a:rPr>
              <a:t>, PO4</a:t>
            </a:r>
            <a:r>
              <a:rPr lang="en-US" altLang="en-US" sz="2800" baseline="50000" dirty="0">
                <a:cs typeface="Times New Roman" panose="02020603050405020304" pitchFamily="18" charset="0"/>
              </a:rPr>
              <a:t>- - -</a:t>
            </a:r>
          </a:p>
        </p:txBody>
      </p:sp>
    </p:spTree>
    <p:extLst>
      <p:ext uri="{BB962C8B-B14F-4D97-AF65-F5344CB8AC3E}">
        <p14:creationId xmlns:p14="http://schemas.microsoft.com/office/powerpoint/2010/main" val="131459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53440" y="288174"/>
            <a:ext cx="8077200" cy="1905000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cs typeface="Times New Roman" panose="02020603050405020304" pitchFamily="18" charset="0"/>
              </a:rPr>
              <a:t>pH </a:t>
            </a:r>
            <a:br>
              <a:rPr lang="en-US" altLang="en-US" b="1" dirty="0">
                <a:cs typeface="Times New Roman" panose="02020603050405020304" pitchFamily="18" charset="0"/>
              </a:rPr>
            </a:br>
            <a:r>
              <a:rPr lang="en-US" altLang="en-US" b="1" dirty="0">
                <a:cs typeface="Times New Roman" panose="02020603050405020304" pitchFamily="18" charset="0"/>
              </a:rPr>
              <a:t>A measurement of how much acid or base is present (percent of H ion)</a:t>
            </a:r>
            <a:r>
              <a:rPr lang="en-US" altLang="en-US" dirty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240" y="2319251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dirty="0">
                <a:cs typeface="Times New Roman" panose="02020603050405020304" pitchFamily="18" charset="0"/>
              </a:rPr>
              <a:t>Represented by numbers between 1-14</a:t>
            </a:r>
          </a:p>
          <a:p>
            <a:pPr eaLnBrk="1" hangingPunct="1"/>
            <a:r>
              <a:rPr lang="en-US" altLang="en-US" dirty="0">
                <a:cs typeface="Times New Roman" panose="02020603050405020304" pitchFamily="18" charset="0"/>
              </a:rPr>
              <a:t>each numerical change of one is a ten fold increase or decrease of H ion (acidity)</a:t>
            </a:r>
          </a:p>
          <a:p>
            <a:pPr eaLnBrk="1" hangingPunct="1"/>
            <a:r>
              <a:rPr lang="en-US" altLang="en-US" b="1" dirty="0">
                <a:cs typeface="Times New Roman" panose="02020603050405020304" pitchFamily="18" charset="0"/>
              </a:rPr>
              <a:t>pH of 7 is neutral</a:t>
            </a:r>
          </a:p>
          <a:p>
            <a:pPr eaLnBrk="1" hangingPunct="1"/>
            <a:r>
              <a:rPr lang="en-US" altLang="en-US" b="1" dirty="0">
                <a:cs typeface="Times New Roman" panose="02020603050405020304" pitchFamily="18" charset="0"/>
              </a:rPr>
              <a:t>pH below 7 is acidic</a:t>
            </a:r>
          </a:p>
          <a:p>
            <a:pPr eaLnBrk="1" hangingPunct="1"/>
            <a:r>
              <a:rPr lang="en-US" altLang="en-US" b="1" dirty="0">
                <a:cs typeface="Times New Roman" panose="02020603050405020304" pitchFamily="18" charset="0"/>
              </a:rPr>
              <a:t>pH above 7 is basic</a:t>
            </a:r>
          </a:p>
          <a:p>
            <a:pPr eaLnBrk="1" hangingPunct="1"/>
            <a:r>
              <a:rPr lang="en-US" altLang="en-US" b="1" dirty="0">
                <a:cs typeface="Times New Roman" panose="02020603050405020304" pitchFamily="18" charset="0"/>
              </a:rPr>
              <a:t>Normal body pH between 7.2 – 7.4</a:t>
            </a:r>
            <a:endParaRPr lang="en-US" alt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89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90997" y="297873"/>
            <a:ext cx="7313613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400" dirty="0">
                <a:cs typeface="Times New Roman" panose="02020603050405020304" pitchFamily="18" charset="0"/>
              </a:rPr>
              <a:t>Body Planes</a:t>
            </a:r>
            <a:br>
              <a:rPr lang="en-US" altLang="en-US" sz="4400" dirty="0">
                <a:cs typeface="Times New Roman" panose="02020603050405020304" pitchFamily="18" charset="0"/>
              </a:rPr>
            </a:br>
            <a:r>
              <a:rPr lang="en-US" altLang="en-US" sz="4400" dirty="0">
                <a:cs typeface="Times New Roman" panose="02020603050405020304" pitchFamily="18" charset="0"/>
              </a:rPr>
              <a:t> 3 major planes or divisions</a:t>
            </a:r>
            <a:r>
              <a:rPr lang="en-US" altLang="en-US" sz="4400" dirty="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7363" y="1848197"/>
            <a:ext cx="77724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Coronal plane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separates the front and back of the body</a:t>
            </a:r>
            <a:r>
              <a:rPr lang="en-US" altLang="en-US" sz="2800" b="1" dirty="0">
                <a:cs typeface="Times New Roman" panose="02020603050405020304" pitchFamily="18" charset="0"/>
              </a:rPr>
              <a:t>: anterior (frontal) &amp; posterior (dorsal)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Transverse plane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divides the upper and lower body: </a:t>
            </a:r>
            <a:r>
              <a:rPr lang="en-US" altLang="en-US" sz="2800" b="1" dirty="0">
                <a:cs typeface="Times New Roman" panose="02020603050405020304" pitchFamily="18" charset="0"/>
              </a:rPr>
              <a:t>superior (above) &amp; inferior (below)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Sagittal plane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divides the body into right &amp; left sides also medial (middle) &amp; lateral (side)  </a:t>
            </a:r>
          </a:p>
        </p:txBody>
      </p:sp>
    </p:spTree>
    <p:extLst>
      <p:ext uri="{BB962C8B-B14F-4D97-AF65-F5344CB8AC3E}">
        <p14:creationId xmlns:p14="http://schemas.microsoft.com/office/powerpoint/2010/main" val="73766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4400"/>
              <a:t>Terminology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Medial – middle or close to</a:t>
            </a:r>
          </a:p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lateral – away from (to the side)</a:t>
            </a:r>
          </a:p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Proximal – close to a point of origin of a structure </a:t>
            </a:r>
            <a:endParaRPr lang="en-US" altLang="en-US" sz="32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Distal – away from a point of origin of a structure e.g. the wrist is distal to the elbow</a:t>
            </a:r>
            <a:endParaRPr lang="en-US" altLang="en-US" sz="3200"/>
          </a:p>
        </p:txBody>
      </p:sp>
    </p:spTree>
    <p:extLst>
      <p:ext uri="{BB962C8B-B14F-4D97-AF65-F5344CB8AC3E}">
        <p14:creationId xmlns:p14="http://schemas.microsoft.com/office/powerpoint/2010/main" val="346194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581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Courier New</vt:lpstr>
      <vt:lpstr>Trebuchet MS</vt:lpstr>
      <vt:lpstr>Wingdings</vt:lpstr>
      <vt:lpstr>Wingdings 3</vt:lpstr>
      <vt:lpstr>Facet</vt:lpstr>
      <vt:lpstr>Contemporary Issues in Human Biology    Anatomy and Physiology</vt:lpstr>
      <vt:lpstr>BASIC ORGANIZATION </vt:lpstr>
      <vt:lpstr>Four basic properties of life</vt:lpstr>
      <vt:lpstr>Anatomy and Physiology </vt:lpstr>
      <vt:lpstr>Structure  Organized on Four Levels </vt:lpstr>
      <vt:lpstr>Function</vt:lpstr>
      <vt:lpstr>pH  A measurement of how much acid or base is present (percent of H ion) </vt:lpstr>
      <vt:lpstr>Body Planes  3 major planes or divisions </vt:lpstr>
      <vt:lpstr>Terminology</vt:lpstr>
      <vt:lpstr>Body Cavities Five cavities in the human body  </vt:lpstr>
      <vt:lpstr>Body Regions</vt:lpstr>
      <vt:lpstr>Heredity </vt:lpstr>
    </vt:vector>
  </TitlesOfParts>
  <Company>Springfield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Issues in Human Biology    Anatomy and Physiology</dc:title>
  <dc:creator>Windows User</dc:creator>
  <cp:lastModifiedBy>Nancy Barros</cp:lastModifiedBy>
  <cp:revision>1</cp:revision>
  <dcterms:created xsi:type="dcterms:W3CDTF">2018-05-31T13:34:38Z</dcterms:created>
  <dcterms:modified xsi:type="dcterms:W3CDTF">2021-09-15T21:18:22Z</dcterms:modified>
</cp:coreProperties>
</file>